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991100" cy="5283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320800" y="939800"/>
            <a:ext cx="0" cy="4699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320800" y="1485900"/>
            <a:ext cx="0" cy="508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320800" y="1943100"/>
            <a:ext cx="0" cy="50799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320800" y="2070100"/>
            <a:ext cx="0" cy="36703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971800" y="939800"/>
            <a:ext cx="0" cy="17399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971800" y="2882900"/>
            <a:ext cx="0" cy="253999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971800" y="3340100"/>
            <a:ext cx="0" cy="8509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971800" y="4394200"/>
            <a:ext cx="0" cy="10414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971800" y="5638800"/>
            <a:ext cx="0" cy="1016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4635500" y="939800"/>
            <a:ext cx="0" cy="48006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901700" y="508000"/>
            <a:ext cx="838200" cy="431800"/>
          </a:xfrm>
          <a:prstGeom prst="rect"/>
          <a:solidFill>
            <a:srgbClr val="578B77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2527300" y="508000"/>
            <a:ext cx="889000" cy="431800"/>
          </a:xfrm>
          <a:prstGeom prst="rect"/>
          <a:solidFill>
            <a:srgbClr val="578B77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Server</a:t>
            </a:r>
          </a:p>
        </p:txBody>
      </p:sp>
      <p:sp>
        <p:nvSpPr>
          <p:cNvPr id="15" name=""/>
          <p:cNvSpPr/>
          <p:nvPr/>
        </p:nvSpPr>
        <p:spPr>
          <a:xfrm>
            <a:off x="4076700" y="508000"/>
            <a:ext cx="1117600" cy="431800"/>
          </a:xfrm>
          <a:prstGeom prst="rect"/>
          <a:solidFill>
            <a:srgbClr val="578B77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Backend</a:t>
            </a:r>
          </a:p>
        </p:txBody>
      </p:sp>
      <p:sp>
        <p:nvSpPr>
          <p:cNvPr id="16" name=""/>
          <p:cNvSpPr/>
          <p:nvPr/>
        </p:nvSpPr>
        <p:spPr>
          <a:xfrm>
            <a:off x="752513" y="977900"/>
            <a:ext cx="330123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800" err="1" lang="en-en" b="1">
                <a:latin typeface="Nimbus Sans"/>
              </a:rPr>
              <a:t>Hit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622300" y="1250950"/>
            <a:ext cx="692150" cy="0"/>
          </a:xfrm>
          <a:prstGeom prst="line"/>
          <a:ln w="38100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732129" y="1447800"/>
            <a:ext cx="1177340" cy="584200"/>
          </a:xfrm>
          <a:prstGeom prst="rect"/>
          <a:solidFill>
            <a:srgbClr val="FFFFFF"/>
          </a:solidFill>
          <a:effectLst>
            <a:outerShdw dist="50800" dir="2700000" algn="tl" blurRad="76200">
              <a:srgbClr val="000000"/>
            </a:outerShdw>
          </a:effectLst>
          <a:ln w="762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9" name=""/>
          <p:cNvSpPr/>
          <p:nvPr/>
        </p:nvSpPr>
        <p:spPr>
          <a:xfrm>
            <a:off x="1680629" y="21590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327150" y="2425700"/>
            <a:ext cx="1638300" cy="0"/>
          </a:xfrm>
          <a:prstGeom prst="line"/>
          <a:ln w="76200" cmpd="dbl">
            <a:prstDash val="solid"/>
            <a:tailEnd type="triangle" w="med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2295652" y="2616200"/>
            <a:ext cx="1352296" cy="330200"/>
          </a:xfrm>
          <a:prstGeom prst="rect"/>
          <a:solidFill>
            <a:srgbClr val="FFFFFF"/>
          </a:solidFill>
          <a:effectLst>
            <a:outerShdw dist="50800" dir="2700000" algn="tl" blurRad="76200">
              <a:srgbClr val="000000"/>
            </a:outerShdw>
          </a:effectLst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Check cache</a:t>
            </a:r>
          </a:p>
        </p:txBody>
      </p:sp>
      <p:sp>
        <p:nvSpPr>
          <p:cNvPr id="22" name=""/>
          <p:cNvSpPr/>
          <p:nvPr/>
        </p:nvSpPr>
        <p:spPr>
          <a:xfrm>
            <a:off x="2402179" y="3073400"/>
            <a:ext cx="2690520" cy="1866900"/>
          </a:xfrm>
          <a:prstGeom prst="rect"/>
          <a:solidFill>
            <a:srgbClr val="F0F0F0"/>
          </a:solidFill>
          <a:ln w="254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2971800" y="3067050"/>
            <a:ext cx="0" cy="6985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2971800" y="3340100"/>
            <a:ext cx="0" cy="80645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4635500" y="3067050"/>
            <a:ext cx="0" cy="10795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3466668" y="33782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7" name=""/>
          <p:cNvCxnSpPr/>
          <p:nvPr/>
        </p:nvCxnSpPr>
        <p:spPr>
          <a:xfrm>
            <a:off x="2978150" y="3619500"/>
            <a:ext cx="16510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3381171" y="37465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2978150" y="3987800"/>
            <a:ext cx="16510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971800" y="4121150"/>
            <a:ext cx="0" cy="6985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2971800" y="4394200"/>
            <a:ext cx="0" cy="56515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4635500" y="4121150"/>
            <a:ext cx="0" cy="8382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2452979" y="4432300"/>
            <a:ext cx="499770" cy="43434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400" err="1" lang="en-en" i="1">
                <a:solidFill>
                  <a:srgbClr val="C8C8C8"/>
                </a:solidFill>
                <a:latin typeface="Nimbus Sans"/>
              </a:rPr>
              <a:t>Read</a:t>
            </a:r>
          </a:p>
          <a:p>
            <a:pPr algn="r" marL="0" marR="0" latinLnBrk="0"/>
            <a:r>
              <a:rPr dirty="0" sz="1400" err="1" lang="en-en" i="1">
                <a:solidFill>
                  <a:srgbClr val="C8C8C8"/>
                </a:solidFill>
                <a:latin typeface="Nimbus Sans"/>
              </a:rPr>
              <a:t>cache</a:t>
            </a:r>
          </a:p>
        </p:txBody>
      </p:sp>
      <p:sp>
        <p:nvSpPr>
          <p:cNvPr id="34" name=""/>
          <p:cNvSpPr/>
          <p:nvPr/>
        </p:nvSpPr>
        <p:spPr>
          <a:xfrm>
            <a:off x="2978150" y="4414520"/>
            <a:ext cx="622300" cy="393700"/>
          </a:xfrm>
          <a:custGeom>
            <a:pathLst>
              <a:path w="622300" h="393700">
                <a:moveTo>
                  <a:pt x="0" y="0"/>
                </a:moveTo>
                <a:cubicBezTo>
                  <a:pt x="343686" y="0"/>
                  <a:pt x="622300" y="88132"/>
                  <a:pt x="622300" y="196850"/>
                </a:cubicBezTo>
                <a:cubicBezTo>
                  <a:pt x="622300" y="305567"/>
                  <a:pt x="343686" y="393700"/>
                  <a:pt x="0" y="3937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sp>
      <p:cxnSp>
        <p:nvCxnSpPr>
          <p:cNvPr id="35" name=""/>
          <p:cNvCxnSpPr/>
          <p:nvPr/>
        </p:nvCxnSpPr>
        <p:spPr>
          <a:xfrm>
            <a:off x="2402179" y="4127500"/>
            <a:ext cx="2690520" cy="0"/>
          </a:xfrm>
          <a:prstGeom prst="line"/>
          <a:ln w="25400">
            <a:prstDash val="dot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2414879" y="3086100"/>
            <a:ext cx="475615" cy="241300"/>
          </a:xfrm>
          <a:custGeom>
            <a:pathLst>
              <a:path w="475615" h="241300">
                <a:moveTo>
                  <a:pt x="0" y="241300"/>
                </a:moveTo>
                <a:lnTo>
                  <a:pt x="0" y="0"/>
                </a:lnTo>
                <a:lnTo>
                  <a:pt x="475615" y="0"/>
                </a:lnTo>
                <a:lnTo>
                  <a:pt x="475615" y="114300"/>
                </a:lnTo>
                <a:lnTo>
                  <a:pt x="348615" y="241300"/>
                </a:lnTo>
                <a:lnTo>
                  <a:pt x="0" y="24130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2414879" y="3086100"/>
            <a:ext cx="475615" cy="241300"/>
          </a:xfrm>
          <a:custGeom>
            <a:pathLst>
              <a:path w="475615" h="241300">
                <a:moveTo>
                  <a:pt x="475615" y="0"/>
                </a:moveTo>
                <a:lnTo>
                  <a:pt x="475615" y="114300"/>
                </a:lnTo>
                <a:lnTo>
                  <a:pt x="348615" y="241300"/>
                </a:lnTo>
                <a:lnTo>
                  <a:pt x="0" y="241300"/>
                </a:lnTo>
              </a:path>
            </a:pathLst>
          </a:custGeom>
          <a:noFill/>
          <a:ln w="254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2452979" y="3124200"/>
            <a:ext cx="335915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Alt#1</a:t>
            </a:r>
          </a:p>
        </p:txBody>
      </p:sp>
      <p:sp>
        <p:nvSpPr>
          <p:cNvPr id="39" name=""/>
          <p:cNvSpPr/>
          <p:nvPr/>
        </p:nvSpPr>
        <p:spPr>
          <a:xfrm>
            <a:off x="2915894" y="3124200"/>
            <a:ext cx="112105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 b="1">
                <a:latin typeface="Nimbus Sans"/>
              </a:rPr>
              <a:t>cache miss</a:t>
            </a:r>
          </a:p>
        </p:txBody>
      </p:sp>
      <p:sp>
        <p:nvSpPr>
          <p:cNvPr id="40" name=""/>
          <p:cNvSpPr/>
          <p:nvPr/>
        </p:nvSpPr>
        <p:spPr>
          <a:xfrm>
            <a:off x="2414879" y="4140200"/>
            <a:ext cx="475615" cy="241300"/>
          </a:xfrm>
          <a:custGeom>
            <a:pathLst>
              <a:path w="475615" h="241300">
                <a:moveTo>
                  <a:pt x="0" y="241300"/>
                </a:moveTo>
                <a:lnTo>
                  <a:pt x="0" y="0"/>
                </a:lnTo>
                <a:lnTo>
                  <a:pt x="475615" y="0"/>
                </a:lnTo>
                <a:lnTo>
                  <a:pt x="475615" y="114300"/>
                </a:lnTo>
                <a:lnTo>
                  <a:pt x="348615" y="241300"/>
                </a:lnTo>
                <a:lnTo>
                  <a:pt x="0" y="24130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2414879" y="4140200"/>
            <a:ext cx="475615" cy="241300"/>
          </a:xfrm>
          <a:custGeom>
            <a:pathLst>
              <a:path w="475615" h="241300">
                <a:moveTo>
                  <a:pt x="475615" y="0"/>
                </a:moveTo>
                <a:lnTo>
                  <a:pt x="475615" y="114300"/>
                </a:lnTo>
                <a:lnTo>
                  <a:pt x="348615" y="241300"/>
                </a:lnTo>
                <a:lnTo>
                  <a:pt x="0" y="241300"/>
                </a:lnTo>
              </a:path>
            </a:pathLst>
          </a:custGeom>
          <a:noFill/>
          <a:ln w="254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2452979" y="4178300"/>
            <a:ext cx="335915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Alt#2</a:t>
            </a:r>
          </a:p>
        </p:txBody>
      </p:sp>
      <p:sp>
        <p:nvSpPr>
          <p:cNvPr id="43" name=""/>
          <p:cNvSpPr/>
          <p:nvPr/>
        </p:nvSpPr>
        <p:spPr>
          <a:xfrm>
            <a:off x="2915894" y="41783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 b="1">
                <a:latin typeface="Nimbus Sans"/>
              </a:rPr>
              <a:t>cache hit</a:t>
            </a:r>
          </a:p>
        </p:txBody>
      </p:sp>
      <p:sp>
        <p:nvSpPr>
          <p:cNvPr id="44" name=""/>
          <p:cNvSpPr/>
          <p:nvPr/>
        </p:nvSpPr>
        <p:spPr>
          <a:xfrm>
            <a:off x="1948522" y="49911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45" name=""/>
          <p:cNvCxnSpPr/>
          <p:nvPr/>
        </p:nvCxnSpPr>
        <p:spPr>
          <a:xfrm flipH="1">
            <a:off x="1327150" y="5257800"/>
            <a:ext cx="1638300" cy="0"/>
          </a:xfrm>
          <a:prstGeom prst="line"/>
          <a:ln w="76200" cmpd="dbl">
            <a:prstDash val="solid"/>
            <a:tailEnd type="triangle" w="med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2532888" y="5422900"/>
            <a:ext cx="82702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All done</a:t>
            </a:r>
          </a:p>
        </p:txBody>
      </p:sp>
      <p:cxnSp>
        <p:nvCxnSpPr>
          <p:cNvPr id="47" name=""/>
          <p:cNvCxnSpPr/>
          <p:nvPr/>
        </p:nvCxnSpPr>
        <p:spPr>
          <a:xfrm>
            <a:off x="685800" y="5537200"/>
            <a:ext cx="1834388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>
            <a:off x="3372612" y="5537200"/>
            <a:ext cx="1834388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