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13300" cy="4787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4318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57300"/>
            <a:ext cx="0" cy="508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714500"/>
            <a:ext cx="0" cy="508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803400"/>
            <a:ext cx="0" cy="34417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787400"/>
            <a:ext cx="0" cy="15113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501900"/>
            <a:ext cx="0" cy="1778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895600" y="2882900"/>
            <a:ext cx="0" cy="8255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895600" y="3911600"/>
            <a:ext cx="0" cy="1028699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895600" y="5143500"/>
            <a:ext cx="0" cy="1016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559300" y="787400"/>
            <a:ext cx="0" cy="44577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9933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993300"/>
                </a:solidFill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552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9933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993300"/>
                </a:solidFill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4114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9933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993300"/>
                </a:solidFill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731342" y="8255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3365FF"/>
                </a:solidFill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066800"/>
            <a:ext cx="6159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13079" y="12382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008000"/>
                </a:solidFill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solidFill>
                  <a:srgbClr val="008000"/>
                </a:solidFill>
                <a:latin typeface="Nimbus Sans"/>
              </a:rPr>
              <a:t>request</a:t>
            </a:r>
          </a:p>
        </p:txBody>
      </p:sp>
      <p:sp>
        <p:nvSpPr>
          <p:cNvPr id="19" name=""/>
          <p:cNvSpPr/>
          <p:nvPr/>
        </p:nvSpPr>
        <p:spPr>
          <a:xfrm>
            <a:off x="1631416" y="1841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3365FF"/>
                </a:solidFill>
                <a:latin typeface="Nimbus Sans"/>
              </a:rPr>
              <a:t>Request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250950" y="20891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38502" y="2241550"/>
            <a:ext cx="1314196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008000"/>
                </a:solidFill>
                <a:latin typeface="Nimbus Sans"/>
              </a:rPr>
              <a:t>Check cache</a:t>
            </a:r>
          </a:p>
        </p:txBody>
      </p:sp>
      <p:sp>
        <p:nvSpPr>
          <p:cNvPr id="22" name=""/>
          <p:cNvSpPr/>
          <p:nvPr/>
        </p:nvSpPr>
        <p:spPr>
          <a:xfrm>
            <a:off x="2264562" y="2622550"/>
            <a:ext cx="2745587" cy="18796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993300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895600" y="2622550"/>
            <a:ext cx="0" cy="5715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895600" y="2882900"/>
            <a:ext cx="0" cy="78105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4559300" y="2622550"/>
            <a:ext cx="0" cy="10414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390468" y="29210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3365FF"/>
                </a:solidFill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2901950" y="31559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304971" y="32893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3365FF"/>
                </a:solidFill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2901950" y="35242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895600" y="3651250"/>
            <a:ext cx="0" cy="5715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895600" y="3911600"/>
            <a:ext cx="0" cy="60325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4559300" y="3651250"/>
            <a:ext cx="0" cy="863600"/>
          </a:xfrm>
          <a:prstGeom prst="line"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2309012" y="3949700"/>
            <a:ext cx="567537" cy="49275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 i="1">
                <a:solidFill>
                  <a:srgbClr val="99B2FF"/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 i="1">
                <a:solidFill>
                  <a:srgbClr val="99B2FF"/>
                </a:solidFill>
                <a:latin typeface="Nimbus Sans"/>
              </a:rPr>
              <a:t>cache</a:t>
            </a:r>
          </a:p>
        </p:txBody>
      </p:sp>
      <p:sp>
        <p:nvSpPr>
          <p:cNvPr id="34" name=""/>
          <p:cNvSpPr/>
          <p:nvPr/>
        </p:nvSpPr>
        <p:spPr>
          <a:xfrm>
            <a:off x="2901950" y="3935730"/>
            <a:ext cx="622300" cy="444500"/>
          </a:xfrm>
          <a:custGeom>
            <a:pathLst>
              <a:path w="622300" h="444500">
                <a:moveTo>
                  <a:pt x="0" y="0"/>
                </a:moveTo>
                <a:cubicBezTo>
                  <a:pt x="343686" y="0"/>
                  <a:pt x="622300" y="99504"/>
                  <a:pt x="622300" y="222250"/>
                </a:cubicBezTo>
                <a:cubicBezTo>
                  <a:pt x="622300" y="344995"/>
                  <a:pt x="343686" y="444500"/>
                  <a:pt x="0" y="4445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FF8080"/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>
            <a:off x="2264562" y="3651250"/>
            <a:ext cx="2745587" cy="0"/>
          </a:xfrm>
          <a:prstGeom prst="line"/>
          <a:ln w="12700">
            <a:prstDash val="dot"/>
          </a:ln>
        </p:spPr>
        <p:style>
          <a:lnRef idx="1">
            <a:srgbClr val="9933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270912" y="26289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2270912" y="26289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2309012" y="26670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solidFill>
                  <a:srgbClr val="999900"/>
                </a:solidFill>
                <a:latin typeface="Nimbus Sans"/>
              </a:rPr>
              <a:t>Alt#1</a:t>
            </a:r>
          </a:p>
        </p:txBody>
      </p:sp>
      <p:sp>
        <p:nvSpPr>
          <p:cNvPr id="39" name=""/>
          <p:cNvSpPr/>
          <p:nvPr/>
        </p:nvSpPr>
        <p:spPr>
          <a:xfrm>
            <a:off x="2759227" y="2667000"/>
            <a:ext cx="1041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solidFill>
                  <a:srgbClr val="008000"/>
                </a:solidFill>
                <a:latin typeface="Nimbus Sans"/>
              </a:rPr>
              <a:t>cache miss</a:t>
            </a:r>
          </a:p>
        </p:txBody>
      </p:sp>
      <p:sp>
        <p:nvSpPr>
          <p:cNvPr id="40" name=""/>
          <p:cNvSpPr/>
          <p:nvPr/>
        </p:nvSpPr>
        <p:spPr>
          <a:xfrm>
            <a:off x="2270912" y="36576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2270912" y="36576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CC66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2309012" y="36957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solidFill>
                  <a:srgbClr val="999900"/>
                </a:solidFill>
                <a:latin typeface="Nimbus Sans"/>
              </a:rPr>
              <a:t>Alt#2</a:t>
            </a:r>
          </a:p>
        </p:txBody>
      </p:sp>
      <p:sp>
        <p:nvSpPr>
          <p:cNvPr id="43" name=""/>
          <p:cNvSpPr/>
          <p:nvPr/>
        </p:nvSpPr>
        <p:spPr>
          <a:xfrm>
            <a:off x="2759227" y="3695700"/>
            <a:ext cx="838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solidFill>
                  <a:srgbClr val="008000"/>
                </a:solidFill>
                <a:latin typeface="Nimbus Sans"/>
              </a:rPr>
              <a:t>cache hit</a:t>
            </a:r>
          </a:p>
        </p:txBody>
      </p:sp>
      <p:sp>
        <p:nvSpPr>
          <p:cNvPr id="44" name=""/>
          <p:cNvSpPr/>
          <p:nvPr/>
        </p:nvSpPr>
        <p:spPr>
          <a:xfrm>
            <a:off x="1845335" y="45466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3365FF"/>
                </a:solidFill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250950" y="47942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2477719" y="4927600"/>
            <a:ext cx="759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3365FF"/>
                </a:solidFill>
                <a:latin typeface="Nimbus Sans"/>
              </a:rPr>
              <a:t>All done</a:t>
            </a:r>
          </a:p>
        </p:txBody>
      </p:sp>
      <p:cxnSp>
        <p:nvCxnSpPr>
          <p:cNvPr id="47" name=""/>
          <p:cNvCxnSpPr/>
          <p:nvPr/>
        </p:nvCxnSpPr>
        <p:spPr>
          <a:xfrm>
            <a:off x="685800" y="5041900"/>
            <a:ext cx="1779219" cy="0"/>
          </a:xfrm>
          <a:prstGeom prst="line"/>
          <a:ln w="12700">
            <a:prstDash val="dot"/>
          </a:ln>
        </p:spPr>
        <p:style>
          <a:lnRef idx="1">
            <a:srgbClr val="99330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3249980" y="5041900"/>
            <a:ext cx="1779219" cy="0"/>
          </a:xfrm>
          <a:prstGeom prst="line"/>
          <a:ln w="12700">
            <a:prstDash val="dot"/>
          </a:ln>
        </p:spPr>
        <p:style>
          <a:lnRef idx="1">
            <a:srgbClr val="9933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